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Montserrat SemiBold"/>
      <p:regular r:id="rId37"/>
      <p:bold r:id="rId38"/>
      <p:italic r:id="rId39"/>
      <p:boldItalic r:id="rId40"/>
    </p:embeddedFont>
    <p:embeddedFont>
      <p:font typeface="Montserrat"/>
      <p:regular r:id="rId41"/>
      <p:bold r:id="rId42"/>
      <p:italic r:id="rId43"/>
      <p:boldItalic r:id="rId44"/>
    </p:embeddedFont>
    <p:embeddedFont>
      <p:font typeface="Montserrat Medium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SemiBold-boldItalic.fntdata"/><Relationship Id="rId20" Type="http://schemas.openxmlformats.org/officeDocument/2006/relationships/slide" Target="slides/slide15.xml"/><Relationship Id="rId42" Type="http://schemas.openxmlformats.org/officeDocument/2006/relationships/font" Target="fonts/Montserrat-bold.fntdata"/><Relationship Id="rId41" Type="http://schemas.openxmlformats.org/officeDocument/2006/relationships/font" Target="fonts/Montserrat-regular.fntdata"/><Relationship Id="rId22" Type="http://schemas.openxmlformats.org/officeDocument/2006/relationships/slide" Target="slides/slide17.xml"/><Relationship Id="rId44" Type="http://schemas.openxmlformats.org/officeDocument/2006/relationships/font" Target="fonts/Montserrat-boldItalic.fntdata"/><Relationship Id="rId21" Type="http://schemas.openxmlformats.org/officeDocument/2006/relationships/slide" Target="slides/slide16.xml"/><Relationship Id="rId43" Type="http://schemas.openxmlformats.org/officeDocument/2006/relationships/font" Target="fonts/Montserrat-italic.fntdata"/><Relationship Id="rId24" Type="http://schemas.openxmlformats.org/officeDocument/2006/relationships/slide" Target="slides/slide19.xml"/><Relationship Id="rId46" Type="http://schemas.openxmlformats.org/officeDocument/2006/relationships/font" Target="fonts/MontserratMedium-bold.fntdata"/><Relationship Id="rId23" Type="http://schemas.openxmlformats.org/officeDocument/2006/relationships/slide" Target="slides/slide18.xml"/><Relationship Id="rId45" Type="http://schemas.openxmlformats.org/officeDocument/2006/relationships/font" Target="fonts/MontserratMedium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MontserratMedium-boldItalic.fntdata"/><Relationship Id="rId25" Type="http://schemas.openxmlformats.org/officeDocument/2006/relationships/slide" Target="slides/slide20.xml"/><Relationship Id="rId47" Type="http://schemas.openxmlformats.org/officeDocument/2006/relationships/font" Target="fonts/MontserratMedium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MontserratSemiBold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MontserratSemiBold-italic.fntdata"/><Relationship Id="rId16" Type="http://schemas.openxmlformats.org/officeDocument/2006/relationships/slide" Target="slides/slide11.xml"/><Relationship Id="rId38" Type="http://schemas.openxmlformats.org/officeDocument/2006/relationships/font" Target="fonts/MontserratSemiBold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063d5d8816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g1063d5d8816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63d5d8816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g1063d5d8816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63d5d881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1063d5d881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0662fba48e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g10662fba48e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" name="Google Shape;271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0662fba48e_7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g10662fba48e_7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0662fba48e_4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g10662fba48e_4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063d5d8816_1_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g1063d5d8816_1_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0662fba48e_4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7" name="Google Shape;307;g10662fba48e_4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063d5d8816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9" name="Google Shape;319;g1063d5d8816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063d5d8816_6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9" name="Google Shape;329;g1063d5d8816_6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0662fba48e_1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0" name="Google Shape;340;g10662fba48e_1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0662fba48e_1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2" name="Google Shape;352;g10662fba48e_1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10662fba48e_13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3" name="Google Shape;363;g10662fba48e_13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6" name="Google Shape;376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6" name="Google Shape;386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9" name="Google Shape;399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10662fba48e_13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0" name="Google Shape;410;g10662fba48e_13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063d5d8816_1_4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g1063d5d8816_1_4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1" name="Google Shape;421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1" name="Google Shape;431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063d5d8816_1_5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g1063d5d8816_1_5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063d5d8816_1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g1063d5d8816_1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063d5d8816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g1063d5d8816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5.png"/><Relationship Id="rId6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Relationship Id="rId4" Type="http://schemas.openxmlformats.org/officeDocument/2006/relationships/image" Target="../media/image1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Relationship Id="rId4" Type="http://schemas.openxmlformats.org/officeDocument/2006/relationships/image" Target="../media/image17.png"/><Relationship Id="rId5" Type="http://schemas.openxmlformats.org/officeDocument/2006/relationships/image" Target="../media/image2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png"/><Relationship Id="rId4" Type="http://schemas.openxmlformats.org/officeDocument/2006/relationships/image" Target="../media/image19.jpg"/><Relationship Id="rId5" Type="http://schemas.openxmlformats.org/officeDocument/2006/relationships/image" Target="../media/image18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www.infowester.com/bittorrent.php" TargetMode="External"/><Relationship Id="rId4" Type="http://schemas.openxmlformats.org/officeDocument/2006/relationships/hyperlink" Target="https://www.wired.com/2017/01/the-inside-story-of-bittorrents-bizarre-collapse/" TargetMode="External"/><Relationship Id="rId5" Type="http://schemas.openxmlformats.org/officeDocument/2006/relationships/hyperlink" Target="https://www.tecmundo.com.br/internet/198386-the-pirate-bay-renova-dominio-principal-2030.htm" TargetMode="External"/><Relationship Id="rId6" Type="http://schemas.openxmlformats.org/officeDocument/2006/relationships/image" Target="../media/image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www.techtimes.com/articles/22362/20141217/history-pirate-bay.htm" TargetMode="External"/><Relationship Id="rId4" Type="http://schemas.openxmlformats.org/officeDocument/2006/relationships/hyperlink" Target="https://www.tecmundo.com.br/internet/229534-the-pirate-bay-nao-parado-diz-cofundador-site.htm" TargetMode="External"/><Relationship Id="rId5" Type="http://schemas.openxmlformats.org/officeDocument/2006/relationships/hyperlink" Target="https://visual.ly/community/Infographics/technology/history-bittorrent" TargetMode="External"/><Relationship Id="rId6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1187400"/>
            <a:ext cx="9144000" cy="27687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826" y="332035"/>
            <a:ext cx="1289677" cy="523326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2187050" y="0"/>
            <a:ext cx="4770000" cy="118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000" u="none" cap="none" strike="noStrike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Universidade Federal de Lavras</a:t>
            </a:r>
            <a:endParaRPr b="0" i="0" sz="1000" u="none" cap="none" strike="noStrike">
              <a:solidFill>
                <a:srgbClr val="1C405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000" u="none" cap="none" strike="noStrike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Departamento de Ciência da Computação</a:t>
            </a:r>
            <a:endParaRPr b="0" i="0" sz="10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000" u="none" cap="none" strike="noStrike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Bacharelado em Ciência da Computação</a:t>
            </a:r>
            <a:endParaRPr b="0" i="0" sz="1000" u="none" cap="none" strike="noStrike">
              <a:solidFill>
                <a:srgbClr val="1C405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42299" y="226775"/>
            <a:ext cx="1438875" cy="73382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0" y="3956050"/>
            <a:ext cx="4572000" cy="118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pt-BR" sz="800" u="none" cap="none" strike="noStrike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Disciplina</a:t>
            </a:r>
            <a:endParaRPr b="0" i="0" sz="800" u="none" cap="none" strike="noStrike">
              <a:solidFill>
                <a:srgbClr val="1C405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pt-BR" sz="800" u="none" cap="none" strike="noStrike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Ética, Computador e Sociedade</a:t>
            </a:r>
            <a:endParaRPr b="0" i="0" sz="800" u="none" cap="none" strike="noStrike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800" u="none" cap="none" strike="noStrike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Professor</a:t>
            </a:r>
            <a:endParaRPr b="0" i="0" sz="800" u="none" cap="none" strike="noStrike">
              <a:solidFill>
                <a:srgbClr val="1C405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800" u="none" cap="none" strike="noStrike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José Monserrat Neto</a:t>
            </a:r>
            <a:endParaRPr b="0" i="0" sz="800" u="none" cap="none" strike="noStrike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4572000" y="3956100"/>
            <a:ext cx="4572000" cy="118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pt-BR" sz="800" u="none" cap="none" strike="noStrike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Grupo Pfizer</a:t>
            </a:r>
            <a:endParaRPr b="0" i="0" sz="800" u="none" cap="none" strike="noStrike">
              <a:solidFill>
                <a:srgbClr val="1C405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pt-BR" sz="800" u="none" cap="none" strike="noStrike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Gustavo Rodrigues Sousa</a:t>
            </a:r>
            <a:endParaRPr b="0" i="0" sz="800" u="none" cap="none" strike="noStrike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pt-BR" sz="800" u="none" cap="none" strike="noStrike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Igor Pereira Vidal</a:t>
            </a:r>
            <a:endParaRPr b="0" i="0" sz="800" u="none" cap="none" strike="noStrike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pt-BR" sz="800" u="none" cap="none" strike="noStrike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Mateus Carvalho Gonçalves</a:t>
            </a:r>
            <a:endParaRPr b="0" i="0" sz="800" u="none" cap="none" strike="noStrike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pt-BR" sz="800" u="none" cap="none" strike="noStrike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Otávio de Lima Soares</a:t>
            </a:r>
            <a:endParaRPr b="0" i="0" sz="800" u="none" cap="none" strike="noStrike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pt-BR" sz="800" u="none" cap="none" strike="noStrike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Pedro Antônio de Souza</a:t>
            </a:r>
            <a:endParaRPr b="0" i="0" sz="800" u="none" cap="none" strike="noStrike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pt-BR" sz="800" u="none" cap="none" strike="noStrike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Vitor de Paula Batista</a:t>
            </a:r>
            <a:endParaRPr b="0" i="0" sz="800" u="none" cap="none" strike="noStrike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0" y="1187399"/>
            <a:ext cx="9144000" cy="27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b="1" lang="pt-BR" sz="3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 história do BitTorrent</a:t>
            </a:r>
            <a:endParaRPr b="1" i="0" sz="39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Como funciona o protocolo BitTorrent</a:t>
            </a:r>
            <a:endParaRPr b="0" i="0" sz="1000" u="none" cap="none" strike="noStrike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Denominações básicas</a:t>
            </a:r>
            <a:endParaRPr b="1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" name="Google Shape;195;p22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●"/>
            </a:pP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Seed (semeador)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é o nome dado a cada máquina que possui o arquivo *completo* que está sendo compartilhado.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Peer (ponto, nó)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termo que indica cada computador que compartilha arquivos.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Leecher ("sugador")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o termo faz referência aos computadores que ainda estão baixando arquivos ou que já o baixaram completamente, mas por alguma razão não o estão compartilhando;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Tracker (rastreador)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o tracker é um servidor que mantém o controle de comunicação entre todos os seeds e peers, de forma que os computadores envolvidos no processo possam saber a quais máquinas se conectar.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Swarm (enxame)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nome dado ao conjunto de computadores que está compartilhando o mesmo arquivo.</a:t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96" name="Google Shape;196;p22"/>
          <p:cNvGrpSpPr/>
          <p:nvPr/>
        </p:nvGrpSpPr>
        <p:grpSpPr>
          <a:xfrm>
            <a:off x="0" y="4963500"/>
            <a:ext cx="9143999" cy="180009"/>
            <a:chOff x="0" y="4963500"/>
            <a:chExt cx="9143999" cy="180009"/>
          </a:xfrm>
        </p:grpSpPr>
        <p:sp>
          <p:nvSpPr>
            <p:cNvPr id="197" name="Google Shape;197;p22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98" name="Google Shape;198;p22"/>
            <p:cNvGrpSpPr/>
            <p:nvPr/>
          </p:nvGrpSpPr>
          <p:grpSpPr>
            <a:xfrm>
              <a:off x="8564415" y="4963500"/>
              <a:ext cx="579584" cy="180009"/>
              <a:chOff x="8276100" y="4873500"/>
              <a:chExt cx="867900" cy="270000"/>
            </a:xfrm>
          </p:grpSpPr>
          <p:sp>
            <p:nvSpPr>
              <p:cNvPr id="199" name="Google Shape;199;p22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200" name="Google Shape;200;p2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Como funciona o protocolo BitTorrent</a:t>
            </a:r>
            <a:endParaRPr b="0" i="0" sz="1000" u="none" cap="none" strike="noStrike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Arquitetura de compartilhamento</a:t>
            </a:r>
            <a:endParaRPr b="1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6" name="Google Shape;206;p23"/>
          <p:cNvSpPr txBox="1"/>
          <p:nvPr/>
        </p:nvSpPr>
        <p:spPr>
          <a:xfrm>
            <a:off x="0" y="720150"/>
            <a:ext cx="4572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AutoNum type="arabicPeriod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Ao abrir um arquivo Torrent o software localizará um tracker;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tracker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por sua vez localizará o swarm que contém o arquivo compartilhado;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tracker então orienta a comunicação para que o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seu computador possa pegar "pedaços" do arquivo a partir do swarm.</a:t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07" name="Google Shape;207;p23"/>
          <p:cNvGrpSpPr/>
          <p:nvPr/>
        </p:nvGrpSpPr>
        <p:grpSpPr>
          <a:xfrm>
            <a:off x="0" y="4963500"/>
            <a:ext cx="9143999" cy="180009"/>
            <a:chOff x="0" y="4963500"/>
            <a:chExt cx="9143999" cy="180009"/>
          </a:xfrm>
        </p:grpSpPr>
        <p:sp>
          <p:nvSpPr>
            <p:cNvPr id="208" name="Google Shape;208;p23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09" name="Google Shape;209;p23"/>
            <p:cNvGrpSpPr/>
            <p:nvPr/>
          </p:nvGrpSpPr>
          <p:grpSpPr>
            <a:xfrm>
              <a:off x="8564415" y="4963500"/>
              <a:ext cx="579584" cy="180009"/>
              <a:chOff x="8276100" y="4873500"/>
              <a:chExt cx="867900" cy="270000"/>
            </a:xfrm>
          </p:grpSpPr>
          <p:sp>
            <p:nvSpPr>
              <p:cNvPr id="210" name="Google Shape;210;p23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211" name="Google Shape;211;p23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212" name="Google Shape;21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4400" y="872550"/>
            <a:ext cx="4180533" cy="3848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"/>
          <p:cNvSpPr txBox="1"/>
          <p:nvPr/>
        </p:nvSpPr>
        <p:spPr>
          <a:xfrm>
            <a:off x="0" y="150"/>
            <a:ext cx="9144000" cy="49635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45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pt-BR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Historia do protocolo BitTorrent</a:t>
            </a:r>
            <a:endParaRPr b="1" i="0" sz="55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18" name="Google Shape;218;p24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219" name="Google Shape;219;p24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20" name="Google Shape;220;p24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221" name="Google Shape;221;p24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222" name="Google Shape;222;p24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5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Historia do protocolo BitTorrent</a:t>
            </a:r>
            <a:endParaRPr b="0" i="0" sz="1000" u="none" cap="none" strike="noStrike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Protocolo BitTorrent</a:t>
            </a:r>
            <a:endParaRPr b="1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28" name="Google Shape;228;p25"/>
          <p:cNvGrpSpPr/>
          <p:nvPr/>
        </p:nvGrpSpPr>
        <p:grpSpPr>
          <a:xfrm>
            <a:off x="0" y="4963500"/>
            <a:ext cx="9143999" cy="180009"/>
            <a:chOff x="0" y="4963500"/>
            <a:chExt cx="9143999" cy="180009"/>
          </a:xfrm>
        </p:grpSpPr>
        <p:sp>
          <p:nvSpPr>
            <p:cNvPr id="229" name="Google Shape;229;p25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30" name="Google Shape;230;p25"/>
            <p:cNvGrpSpPr/>
            <p:nvPr/>
          </p:nvGrpSpPr>
          <p:grpSpPr>
            <a:xfrm>
              <a:off x="8564415" y="4963500"/>
              <a:ext cx="579584" cy="180009"/>
              <a:chOff x="8276100" y="4873500"/>
              <a:chExt cx="867900" cy="270000"/>
            </a:xfrm>
          </p:grpSpPr>
          <p:sp>
            <p:nvSpPr>
              <p:cNvPr id="231" name="Google Shape;231;p25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232" name="Google Shape;232;p25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33" name="Google Shape;233;p25"/>
          <p:cNvSpPr txBox="1"/>
          <p:nvPr/>
        </p:nvSpPr>
        <p:spPr>
          <a:xfrm>
            <a:off x="0" y="720150"/>
            <a:ext cx="48774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BitTorrent é o programa peer-to-peer mais popular de todos os tempos.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Ele representa cerca de 35% de todo ao 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tráfego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da internet.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Seu diferencial para os outros sistemas é que com ele os usuários conseguem baixarem os arquivos de fontes múltiplas, enquanto nos outros sistemas era apenas uma fonte para download.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4" name="Google Shape;23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9500" y="1537375"/>
            <a:ext cx="3961801" cy="26088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6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Historia do protocolo BitTorrent</a:t>
            </a:r>
            <a:endParaRPr b="0" i="0" sz="1000" u="none" cap="none" strike="noStrike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Protocolo BitTorrent</a:t>
            </a:r>
            <a:endParaRPr b="1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40" name="Google Shape;240;p26"/>
          <p:cNvGrpSpPr/>
          <p:nvPr/>
        </p:nvGrpSpPr>
        <p:grpSpPr>
          <a:xfrm>
            <a:off x="0" y="4963500"/>
            <a:ext cx="9143999" cy="180009"/>
            <a:chOff x="0" y="4963500"/>
            <a:chExt cx="9143999" cy="180009"/>
          </a:xfrm>
        </p:grpSpPr>
        <p:sp>
          <p:nvSpPr>
            <p:cNvPr id="241" name="Google Shape;241;p26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42" name="Google Shape;242;p26"/>
            <p:cNvGrpSpPr/>
            <p:nvPr/>
          </p:nvGrpSpPr>
          <p:grpSpPr>
            <a:xfrm>
              <a:off x="8564415" y="4963500"/>
              <a:ext cx="579584" cy="180009"/>
              <a:chOff x="8276100" y="4873500"/>
              <a:chExt cx="867900" cy="270000"/>
            </a:xfrm>
          </p:grpSpPr>
          <p:sp>
            <p:nvSpPr>
              <p:cNvPr id="243" name="Google Shape;243;p26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244" name="Google Shape;244;p26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45" name="Google Shape;245;p26"/>
          <p:cNvSpPr txBox="1"/>
          <p:nvPr/>
        </p:nvSpPr>
        <p:spPr>
          <a:xfrm>
            <a:off x="0" y="720150"/>
            <a:ext cx="48774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 primeiras versões beta foram lançadas n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verão 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 2001.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Nessas versões, Cohen coletou lotes de pornografia para que usuários testassem a versão beta.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6" name="Google Shape;24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7400" y="1727563"/>
            <a:ext cx="3961802" cy="22285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7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Historia do protocolo BitTorrent</a:t>
            </a:r>
            <a:endParaRPr b="0" i="0" sz="1000" u="none" cap="none" strike="noStrike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Protocolo BitTorrent</a:t>
            </a:r>
            <a:endParaRPr b="1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52" name="Google Shape;252;p27"/>
          <p:cNvGrpSpPr/>
          <p:nvPr/>
        </p:nvGrpSpPr>
        <p:grpSpPr>
          <a:xfrm>
            <a:off x="0" y="4963500"/>
            <a:ext cx="9143999" cy="180009"/>
            <a:chOff x="0" y="4963500"/>
            <a:chExt cx="9143999" cy="180009"/>
          </a:xfrm>
        </p:grpSpPr>
        <p:sp>
          <p:nvSpPr>
            <p:cNvPr id="253" name="Google Shape;253;p27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54" name="Google Shape;254;p27"/>
            <p:cNvGrpSpPr/>
            <p:nvPr/>
          </p:nvGrpSpPr>
          <p:grpSpPr>
            <a:xfrm>
              <a:off x="8564415" y="4963500"/>
              <a:ext cx="579584" cy="180009"/>
              <a:chOff x="8276100" y="4873500"/>
              <a:chExt cx="867900" cy="270000"/>
            </a:xfrm>
          </p:grpSpPr>
          <p:sp>
            <p:nvSpPr>
              <p:cNvPr id="255" name="Google Shape;255;p27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256" name="Google Shape;256;p27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57" name="Google Shape;257;p27"/>
          <p:cNvSpPr txBox="1"/>
          <p:nvPr/>
        </p:nvSpPr>
        <p:spPr>
          <a:xfrm>
            <a:off x="0" y="720150"/>
            <a:ext cx="48774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Em 2002, Cohen apresentou seu projeto em uma 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conferência e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mostrou que seu objetivo era dar 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às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pessoas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uma 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maneira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mais rápida de distribuir softwares para Linux online.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Em 2004 cópias piratas de filmes e programas de TV começaram a dominar o tráfego do BitTorrent.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8" name="Google Shape;25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7400" y="1727563"/>
            <a:ext cx="3961802" cy="22285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8"/>
          <p:cNvSpPr txBox="1"/>
          <p:nvPr/>
        </p:nvSpPr>
        <p:spPr>
          <a:xfrm>
            <a:off x="0" y="150"/>
            <a:ext cx="9144000" cy="49635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45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pt-BR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História da empresa BitTorrent</a:t>
            </a:r>
            <a:endParaRPr b="1" i="0" sz="55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64" name="Google Shape;264;p28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265" name="Google Shape;265;p28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66" name="Google Shape;266;p28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267" name="Google Shape;267;p28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268" name="Google Shape;268;p28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9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História da empresa BitTorrent</a:t>
            </a:r>
            <a:endParaRPr b="0" i="0" sz="1000" u="none" cap="none" strike="noStrike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Criador</a:t>
            </a:r>
            <a:endParaRPr b="1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4" name="Google Shape;274;p29"/>
          <p:cNvSpPr txBox="1"/>
          <p:nvPr/>
        </p:nvSpPr>
        <p:spPr>
          <a:xfrm>
            <a:off x="0" y="720150"/>
            <a:ext cx="48738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Quando criança em Manhattan, Bram Cohen era inteligente, introvertido e estranho em suas pŕoprias palavras. Ele frequentou a Universidade de Buffalo, desistindo depois de dois anos.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Tem Síndrome de Asperger, uma condição sobre a qual sempre foi muito público.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75" name="Google Shape;275;p29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276" name="Google Shape;276;p29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77" name="Google Shape;277;p29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278" name="Google Shape;278;p29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279" name="Google Shape;279;p29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280" name="Google Shape;28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9400" y="1089875"/>
            <a:ext cx="3462975" cy="350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0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História da empresa BitTorrent</a:t>
            </a:r>
            <a:endParaRPr b="0" i="0" sz="1000" u="none" cap="none" strike="noStrike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 Empresa</a:t>
            </a:r>
            <a:endParaRPr b="1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6" name="Google Shape;286;p30"/>
          <p:cNvSpPr txBox="1"/>
          <p:nvPr/>
        </p:nvSpPr>
        <p:spPr>
          <a:xfrm>
            <a:off x="0" y="720150"/>
            <a:ext cx="45183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Desde o começo, a marca BitTorrent tinha um problema, pois piratas utilizavam o protocolo de mesmo nome para compartilhar filmes ilegalmente, tornando-se muito dificultoso a divulgação da empresa.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87" name="Google Shape;287;p30"/>
          <p:cNvGrpSpPr/>
          <p:nvPr/>
        </p:nvGrpSpPr>
        <p:grpSpPr>
          <a:xfrm>
            <a:off x="0" y="4963500"/>
            <a:ext cx="9143999" cy="180009"/>
            <a:chOff x="0" y="4963500"/>
            <a:chExt cx="9143999" cy="180009"/>
          </a:xfrm>
        </p:grpSpPr>
        <p:sp>
          <p:nvSpPr>
            <p:cNvPr id="288" name="Google Shape;288;p30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89" name="Google Shape;289;p30"/>
            <p:cNvGrpSpPr/>
            <p:nvPr/>
          </p:nvGrpSpPr>
          <p:grpSpPr>
            <a:xfrm>
              <a:off x="8564415" y="4963500"/>
              <a:ext cx="579584" cy="180009"/>
              <a:chOff x="8276100" y="4873500"/>
              <a:chExt cx="867900" cy="270000"/>
            </a:xfrm>
          </p:grpSpPr>
          <p:sp>
            <p:nvSpPr>
              <p:cNvPr id="290" name="Google Shape;290;p30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291" name="Google Shape;291;p30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292" name="Google Shape;29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713602"/>
            <a:ext cx="4297974" cy="225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1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História da empresa BitTorrent</a:t>
            </a:r>
            <a:endParaRPr b="0" i="0" sz="1000" u="none" cap="none" strike="noStrike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Tentativas de lucro</a:t>
            </a:r>
            <a:endParaRPr b="1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8" name="Google Shape;298;p31"/>
          <p:cNvSpPr txBox="1"/>
          <p:nvPr/>
        </p:nvSpPr>
        <p:spPr>
          <a:xfrm>
            <a:off x="0" y="720150"/>
            <a:ext cx="49191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BitTorrent Entertainment Network em 2007 que era uma vitrine de filmes e músicas.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BitTorrent Bundle, competidor do iTunes.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Children of The Machine série de TV sci-fi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Sync, espécie de Dropbox descentralizado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BitTorrent Live, permite transmissões ao vivo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99" name="Google Shape;299;p31"/>
          <p:cNvGrpSpPr/>
          <p:nvPr/>
        </p:nvGrpSpPr>
        <p:grpSpPr>
          <a:xfrm>
            <a:off x="0" y="4963500"/>
            <a:ext cx="9143999" cy="180009"/>
            <a:chOff x="0" y="4963500"/>
            <a:chExt cx="9143999" cy="180009"/>
          </a:xfrm>
        </p:grpSpPr>
        <p:sp>
          <p:nvSpPr>
            <p:cNvPr id="300" name="Google Shape;300;p31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01" name="Google Shape;301;p31"/>
            <p:cNvGrpSpPr/>
            <p:nvPr/>
          </p:nvGrpSpPr>
          <p:grpSpPr>
            <a:xfrm>
              <a:off x="8564415" y="4963500"/>
              <a:ext cx="579584" cy="180009"/>
              <a:chOff x="8276100" y="4873500"/>
              <a:chExt cx="867900" cy="270000"/>
            </a:xfrm>
          </p:grpSpPr>
          <p:sp>
            <p:nvSpPr>
              <p:cNvPr id="302" name="Google Shape;302;p31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303" name="Google Shape;303;p31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304" name="Google Shape;30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3100" y="1451213"/>
            <a:ext cx="4320899" cy="27812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/>
        </p:nvSpPr>
        <p:spPr>
          <a:xfrm>
            <a:off x="0" y="720150"/>
            <a:ext cx="54399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27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BitTorrent é o nome dado a três elementos distintos: o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protocolo de rede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, o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software 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e a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empresa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O termo “torrent” é apenas uma abreviação para o protocolo BitTorrent.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6" name="Google Shape;66;p14"/>
          <p:cNvGrpSpPr/>
          <p:nvPr/>
        </p:nvGrpSpPr>
        <p:grpSpPr>
          <a:xfrm>
            <a:off x="0" y="4963500"/>
            <a:ext cx="9143999" cy="180009"/>
            <a:chOff x="0" y="4963500"/>
            <a:chExt cx="9143999" cy="180009"/>
          </a:xfrm>
        </p:grpSpPr>
        <p:sp>
          <p:nvSpPr>
            <p:cNvPr id="67" name="Google Shape;67;p14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68" name="Google Shape;68;p14"/>
            <p:cNvGrpSpPr/>
            <p:nvPr/>
          </p:nvGrpSpPr>
          <p:grpSpPr>
            <a:xfrm>
              <a:off x="8564415" y="4963500"/>
              <a:ext cx="579584" cy="180009"/>
              <a:chOff x="8276100" y="4873500"/>
              <a:chExt cx="867900" cy="270000"/>
            </a:xfrm>
          </p:grpSpPr>
          <p:sp>
            <p:nvSpPr>
              <p:cNvPr id="69" name="Google Shape;69;p14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70" name="Google Shape;70;p14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71" name="Google Shape;71;p14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Introdução</a:t>
            </a:r>
            <a:endParaRPr b="0" i="0" sz="1000" u="none" cap="none" strike="noStrike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 que é BitTorrent?</a:t>
            </a:r>
            <a:endParaRPr b="1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72" name="Google Shape;72;p14"/>
          <p:cNvGrpSpPr/>
          <p:nvPr/>
        </p:nvGrpSpPr>
        <p:grpSpPr>
          <a:xfrm>
            <a:off x="5712750" y="1319175"/>
            <a:ext cx="2981700" cy="3045300"/>
            <a:chOff x="5371275" y="1319175"/>
            <a:chExt cx="2981700" cy="3045300"/>
          </a:xfrm>
        </p:grpSpPr>
        <p:sp>
          <p:nvSpPr>
            <p:cNvPr id="73" name="Google Shape;73;p14"/>
            <p:cNvSpPr/>
            <p:nvPr/>
          </p:nvSpPr>
          <p:spPr>
            <a:xfrm>
              <a:off x="5371275" y="1319175"/>
              <a:ext cx="608700" cy="608700"/>
            </a:xfrm>
            <a:prstGeom prst="ellipse">
              <a:avLst/>
            </a:prstGeom>
            <a:solidFill>
              <a:srgbClr val="1C40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7046775" y="1503825"/>
              <a:ext cx="239400" cy="239400"/>
            </a:xfrm>
            <a:prstGeom prst="ellipse">
              <a:avLst/>
            </a:prstGeom>
            <a:solidFill>
              <a:srgbClr val="79A9D0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800">
                  <a:solidFill>
                    <a:schemeClr val="lt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1</a:t>
              </a:r>
              <a:endParaRPr sz="8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cxnSp>
          <p:nvCxnSpPr>
            <p:cNvPr id="75" name="Google Shape;75;p14"/>
            <p:cNvCxnSpPr>
              <a:stCxn id="73" idx="6"/>
              <a:endCxn id="74" idx="2"/>
            </p:cNvCxnSpPr>
            <p:nvPr/>
          </p:nvCxnSpPr>
          <p:spPr>
            <a:xfrm>
              <a:off x="5979975" y="1623525"/>
              <a:ext cx="1066800" cy="0"/>
            </a:xfrm>
            <a:prstGeom prst="straightConnector1">
              <a:avLst/>
            </a:prstGeom>
            <a:noFill/>
            <a:ln cap="flat" cmpd="sng" w="9525">
              <a:solidFill>
                <a:srgbClr val="79A9D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6" name="Google Shape;76;p14"/>
            <p:cNvSpPr txBox="1"/>
            <p:nvPr/>
          </p:nvSpPr>
          <p:spPr>
            <a:xfrm>
              <a:off x="5980100" y="1468628"/>
              <a:ext cx="1066800" cy="13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rgbClr val="1C405D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Protocolo (2001)</a:t>
              </a:r>
              <a:endParaRPr sz="900">
                <a:solidFill>
                  <a:srgbClr val="1C405D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5904675" y="2537475"/>
              <a:ext cx="608700" cy="608700"/>
            </a:xfrm>
            <a:prstGeom prst="ellipse">
              <a:avLst/>
            </a:prstGeom>
            <a:solidFill>
              <a:srgbClr val="1C40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7580175" y="2722125"/>
              <a:ext cx="239400" cy="239400"/>
            </a:xfrm>
            <a:prstGeom prst="ellipse">
              <a:avLst/>
            </a:prstGeom>
            <a:solidFill>
              <a:srgbClr val="79A9D0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800">
                  <a:solidFill>
                    <a:schemeClr val="lt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2</a:t>
              </a:r>
              <a:endParaRPr sz="8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cxnSp>
          <p:nvCxnSpPr>
            <p:cNvPr id="79" name="Google Shape;79;p14"/>
            <p:cNvCxnSpPr>
              <a:stCxn id="77" idx="6"/>
              <a:endCxn id="78" idx="2"/>
            </p:cNvCxnSpPr>
            <p:nvPr/>
          </p:nvCxnSpPr>
          <p:spPr>
            <a:xfrm>
              <a:off x="6513375" y="2841825"/>
              <a:ext cx="1066800" cy="0"/>
            </a:xfrm>
            <a:prstGeom prst="straightConnector1">
              <a:avLst/>
            </a:prstGeom>
            <a:noFill/>
            <a:ln cap="flat" cmpd="sng" w="9525">
              <a:solidFill>
                <a:srgbClr val="79A9D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0" name="Google Shape;80;p14"/>
            <p:cNvSpPr txBox="1"/>
            <p:nvPr/>
          </p:nvSpPr>
          <p:spPr>
            <a:xfrm>
              <a:off x="6513500" y="2686928"/>
              <a:ext cx="1066800" cy="13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rgbClr val="1C405D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Software (2001)</a:t>
              </a:r>
              <a:endParaRPr sz="900">
                <a:solidFill>
                  <a:srgbClr val="1C405D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6438075" y="3755775"/>
              <a:ext cx="608700" cy="608700"/>
            </a:xfrm>
            <a:prstGeom prst="ellipse">
              <a:avLst/>
            </a:prstGeom>
            <a:solidFill>
              <a:srgbClr val="1C40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8113575" y="3940425"/>
              <a:ext cx="239400" cy="239400"/>
            </a:xfrm>
            <a:prstGeom prst="ellipse">
              <a:avLst/>
            </a:prstGeom>
            <a:solidFill>
              <a:srgbClr val="79A9D0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800">
                  <a:solidFill>
                    <a:schemeClr val="lt1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3</a:t>
              </a:r>
              <a:endParaRPr sz="8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cxnSp>
          <p:nvCxnSpPr>
            <p:cNvPr id="83" name="Google Shape;83;p14"/>
            <p:cNvCxnSpPr>
              <a:stCxn id="81" idx="6"/>
              <a:endCxn id="82" idx="2"/>
            </p:cNvCxnSpPr>
            <p:nvPr/>
          </p:nvCxnSpPr>
          <p:spPr>
            <a:xfrm>
              <a:off x="7046775" y="4060125"/>
              <a:ext cx="1066800" cy="0"/>
            </a:xfrm>
            <a:prstGeom prst="straightConnector1">
              <a:avLst/>
            </a:prstGeom>
            <a:noFill/>
            <a:ln cap="flat" cmpd="sng" w="9525">
              <a:solidFill>
                <a:srgbClr val="79A9D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4" name="Google Shape;84;p14"/>
            <p:cNvSpPr txBox="1"/>
            <p:nvPr/>
          </p:nvSpPr>
          <p:spPr>
            <a:xfrm>
              <a:off x="7046900" y="3905228"/>
              <a:ext cx="1066800" cy="13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rgbClr val="1C405D"/>
                  </a:solidFill>
                  <a:latin typeface="Montserrat Medium"/>
                  <a:ea typeface="Montserrat Medium"/>
                  <a:cs typeface="Montserrat Medium"/>
                  <a:sym typeface="Montserrat Medium"/>
                </a:rPr>
                <a:t>Empresa (2004)</a:t>
              </a:r>
              <a:endParaRPr sz="900">
                <a:solidFill>
                  <a:srgbClr val="1C405D"/>
                </a:solidFill>
                <a:latin typeface="Montserrat Medium"/>
                <a:ea typeface="Montserrat Medium"/>
                <a:cs typeface="Montserrat Medium"/>
                <a:sym typeface="Montserrat Medium"/>
              </a:endParaRPr>
            </a:p>
          </p:txBody>
        </p:sp>
        <p:pic>
          <p:nvPicPr>
            <p:cNvPr id="85" name="Google Shape;85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523450" y="1470325"/>
              <a:ext cx="304349" cy="30640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" name="Google Shape;86;p1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056025" y="2688825"/>
              <a:ext cx="306000" cy="306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589425" y="3907125"/>
              <a:ext cx="306000" cy="30600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8" name="Google Shape;88;p14"/>
            <p:cNvCxnSpPr>
              <a:stCxn id="73" idx="4"/>
              <a:endCxn id="77" idx="0"/>
            </p:cNvCxnSpPr>
            <p:nvPr/>
          </p:nvCxnSpPr>
          <p:spPr>
            <a:xfrm flipH="1" rot="-5400000">
              <a:off x="5637525" y="1965975"/>
              <a:ext cx="609600" cy="533400"/>
            </a:xfrm>
            <a:prstGeom prst="curvedConnector3">
              <a:avLst>
                <a:gd fmla="val 27420" name="adj1"/>
              </a:avLst>
            </a:prstGeom>
            <a:noFill/>
            <a:ln cap="flat" cmpd="sng" w="19050">
              <a:solidFill>
                <a:srgbClr val="1C405D"/>
              </a:solidFill>
              <a:prstDash val="solid"/>
              <a:round/>
              <a:headEnd len="med" w="med" type="none"/>
              <a:tailEnd len="med" w="med" type="stealth"/>
            </a:ln>
          </p:spPr>
        </p:cxnSp>
        <p:cxnSp>
          <p:nvCxnSpPr>
            <p:cNvPr id="89" name="Google Shape;89;p14"/>
            <p:cNvCxnSpPr/>
            <p:nvPr/>
          </p:nvCxnSpPr>
          <p:spPr>
            <a:xfrm flipH="1" rot="-5400000">
              <a:off x="6170925" y="3184275"/>
              <a:ext cx="609600" cy="533400"/>
            </a:xfrm>
            <a:prstGeom prst="curvedConnector3">
              <a:avLst>
                <a:gd fmla="val 27420" name="adj1"/>
              </a:avLst>
            </a:prstGeom>
            <a:noFill/>
            <a:ln cap="flat" cmpd="sng" w="19050">
              <a:solidFill>
                <a:srgbClr val="1C405D"/>
              </a:solidFill>
              <a:prstDash val="solid"/>
              <a:round/>
              <a:headEnd len="med" w="med" type="none"/>
              <a:tailEnd len="med" w="med" type="stealth"/>
            </a:ln>
          </p:spPr>
        </p:cxn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2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História da empresa BitTorrent</a:t>
            </a:r>
            <a:endParaRPr b="0" i="0" sz="1000" u="none" cap="none" strike="noStrike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Fracasso como empresa</a:t>
            </a:r>
            <a:endParaRPr b="1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0" name="Google Shape;310;p32"/>
          <p:cNvSpPr txBox="1"/>
          <p:nvPr/>
        </p:nvSpPr>
        <p:spPr>
          <a:xfrm>
            <a:off x="0" y="720150"/>
            <a:ext cx="4572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Sucesso como protocolo, fracasso como empresa.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Apesar de tudo, Bram Cohen nunca conseguiu sucesso em monetizar efetivamente sua tecnologia inventada.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11" name="Google Shape;311;p32"/>
          <p:cNvGrpSpPr/>
          <p:nvPr/>
        </p:nvGrpSpPr>
        <p:grpSpPr>
          <a:xfrm>
            <a:off x="0" y="4963500"/>
            <a:ext cx="9143999" cy="180009"/>
            <a:chOff x="0" y="4963500"/>
            <a:chExt cx="9143999" cy="180009"/>
          </a:xfrm>
        </p:grpSpPr>
        <p:sp>
          <p:nvSpPr>
            <p:cNvPr id="312" name="Google Shape;312;p32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13" name="Google Shape;313;p32"/>
            <p:cNvGrpSpPr/>
            <p:nvPr/>
          </p:nvGrpSpPr>
          <p:grpSpPr>
            <a:xfrm>
              <a:off x="8564415" y="4963500"/>
              <a:ext cx="579584" cy="180009"/>
              <a:chOff x="8276100" y="4873500"/>
              <a:chExt cx="867900" cy="270000"/>
            </a:xfrm>
          </p:grpSpPr>
          <p:sp>
            <p:nvSpPr>
              <p:cNvPr id="314" name="Google Shape;314;p32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315" name="Google Shape;315;p3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316" name="Google Shape;31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927925"/>
            <a:ext cx="4267200" cy="18277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3"/>
          <p:cNvSpPr txBox="1"/>
          <p:nvPr/>
        </p:nvSpPr>
        <p:spPr>
          <a:xfrm>
            <a:off x="0" y="150"/>
            <a:ext cx="9144000" cy="49635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45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pt-BR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Aplicações que incorporaram o protocolo</a:t>
            </a:r>
            <a:endParaRPr b="1" i="0" sz="55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22" name="Google Shape;322;p33"/>
          <p:cNvGrpSpPr/>
          <p:nvPr/>
        </p:nvGrpSpPr>
        <p:grpSpPr>
          <a:xfrm>
            <a:off x="0" y="4963500"/>
            <a:ext cx="9143999" cy="180009"/>
            <a:chOff x="0" y="4963500"/>
            <a:chExt cx="9143999" cy="180009"/>
          </a:xfrm>
        </p:grpSpPr>
        <p:sp>
          <p:nvSpPr>
            <p:cNvPr id="323" name="Google Shape;323;p33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24" name="Google Shape;324;p33"/>
            <p:cNvGrpSpPr/>
            <p:nvPr/>
          </p:nvGrpSpPr>
          <p:grpSpPr>
            <a:xfrm>
              <a:off x="8564415" y="4963500"/>
              <a:ext cx="579584" cy="180009"/>
              <a:chOff x="8276100" y="4873500"/>
              <a:chExt cx="867900" cy="270000"/>
            </a:xfrm>
          </p:grpSpPr>
          <p:sp>
            <p:nvSpPr>
              <p:cNvPr id="325" name="Google Shape;325;p33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326" name="Google Shape;326;p33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4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Aplicações que incorporaram o protocolo</a:t>
            </a:r>
            <a:endParaRPr b="0" i="0" sz="1000" u="none" cap="none" strike="noStrike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Sites de compartilhamento de arquivos BitTorrent</a:t>
            </a:r>
            <a:endParaRPr b="1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2" name="Google Shape;332;p34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Algumas aplicações combinam BitTorrent com arquivos RSS (Really Simple Syndication) que facilitam a busca de conteúdo com base em seus metadados.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Como muito do conteúdo compartilhado possui direitos autorais, tais aplicações são constantemente alvo de processos judiciais.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33" name="Google Shape;333;p34"/>
          <p:cNvGrpSpPr/>
          <p:nvPr/>
        </p:nvGrpSpPr>
        <p:grpSpPr>
          <a:xfrm>
            <a:off x="0" y="4963500"/>
            <a:ext cx="9143999" cy="180009"/>
            <a:chOff x="0" y="4963500"/>
            <a:chExt cx="9143999" cy="180009"/>
          </a:xfrm>
        </p:grpSpPr>
        <p:sp>
          <p:nvSpPr>
            <p:cNvPr id="334" name="Google Shape;334;p34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35" name="Google Shape;335;p34"/>
            <p:cNvGrpSpPr/>
            <p:nvPr/>
          </p:nvGrpSpPr>
          <p:grpSpPr>
            <a:xfrm>
              <a:off x="8564415" y="4963500"/>
              <a:ext cx="579584" cy="180009"/>
              <a:chOff x="8276100" y="4873500"/>
              <a:chExt cx="867900" cy="270000"/>
            </a:xfrm>
          </p:grpSpPr>
          <p:sp>
            <p:nvSpPr>
              <p:cNvPr id="336" name="Google Shape;336;p34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337" name="Google Shape;337;p34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5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Aplicações que incorporaram o protocolo</a:t>
            </a:r>
            <a:endParaRPr b="0" i="0" sz="1000" u="none" cap="none" strike="noStrike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The Pirate Bay</a:t>
            </a:r>
            <a:endParaRPr b="1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3" name="Google Shape;343;p35"/>
          <p:cNvSpPr txBox="1"/>
          <p:nvPr/>
        </p:nvSpPr>
        <p:spPr>
          <a:xfrm>
            <a:off x="0" y="2175275"/>
            <a:ext cx="9144000" cy="278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Pirate Bay foi fundado em 2003 utilizando a tecnologia BitTorrent.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Teve grande sucesso e começou a atrair atenção negativa.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site foi derrubado e retornou ao ar múltiplas vezes.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44" name="Google Shape;344;p35"/>
          <p:cNvGrpSpPr/>
          <p:nvPr/>
        </p:nvGrpSpPr>
        <p:grpSpPr>
          <a:xfrm>
            <a:off x="0" y="4963500"/>
            <a:ext cx="9143999" cy="180009"/>
            <a:chOff x="0" y="4963500"/>
            <a:chExt cx="9143999" cy="180009"/>
          </a:xfrm>
        </p:grpSpPr>
        <p:sp>
          <p:nvSpPr>
            <p:cNvPr id="345" name="Google Shape;345;p35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46" name="Google Shape;346;p35"/>
            <p:cNvGrpSpPr/>
            <p:nvPr/>
          </p:nvGrpSpPr>
          <p:grpSpPr>
            <a:xfrm>
              <a:off x="8564415" y="4963500"/>
              <a:ext cx="579584" cy="180009"/>
              <a:chOff x="8276100" y="4873500"/>
              <a:chExt cx="867900" cy="270000"/>
            </a:xfrm>
          </p:grpSpPr>
          <p:sp>
            <p:nvSpPr>
              <p:cNvPr id="347" name="Google Shape;347;p35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348" name="Google Shape;348;p35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349" name="Google Shape;34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4975" y="1018175"/>
            <a:ext cx="5734050" cy="147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Aplicações que incorporaram o protocolo</a:t>
            </a:r>
            <a:endParaRPr b="0" i="0" sz="1000" u="none" cap="none" strike="noStrike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Mais consequências da atenção negativa</a:t>
            </a:r>
            <a:endParaRPr b="1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5" name="Google Shape;355;p36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Aplicações que facilitam a pirataria, como a citada anteriormente, trouxeram atenção negativa para a própria tecnologia BitTorrent.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próprio criador do BitTorrent, Bram Cohen, foi processado.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 entanto, especialistas afirmam que ações judiciais não irão ferir o BitTorrent em si.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56" name="Google Shape;356;p36"/>
          <p:cNvGrpSpPr/>
          <p:nvPr/>
        </p:nvGrpSpPr>
        <p:grpSpPr>
          <a:xfrm>
            <a:off x="0" y="4963500"/>
            <a:ext cx="9143999" cy="180009"/>
            <a:chOff x="0" y="4963500"/>
            <a:chExt cx="9143999" cy="180009"/>
          </a:xfrm>
        </p:grpSpPr>
        <p:sp>
          <p:nvSpPr>
            <p:cNvPr id="357" name="Google Shape;357;p36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58" name="Google Shape;358;p36"/>
            <p:cNvGrpSpPr/>
            <p:nvPr/>
          </p:nvGrpSpPr>
          <p:grpSpPr>
            <a:xfrm>
              <a:off x="8564415" y="4963500"/>
              <a:ext cx="579584" cy="180009"/>
              <a:chOff x="8276100" y="4873500"/>
              <a:chExt cx="867900" cy="270000"/>
            </a:xfrm>
          </p:grpSpPr>
          <p:sp>
            <p:nvSpPr>
              <p:cNvPr id="359" name="Google Shape;359;p36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360" name="Google Shape;360;p36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7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Aplicações que incorporaram o protocolo</a:t>
            </a:r>
            <a:endParaRPr b="0" i="0" sz="1000" u="none" cap="none" strike="noStrike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Uso legal do BitTorrent</a:t>
            </a:r>
            <a:endParaRPr b="1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6" name="Google Shape;366;p37"/>
          <p:cNvSpPr txBox="1"/>
          <p:nvPr/>
        </p:nvSpPr>
        <p:spPr>
          <a:xfrm>
            <a:off x="0" y="720150"/>
            <a:ext cx="54795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Seu uso legal também vem aumentando.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Blizzard, por exemplo, incorporou a tecnologia no downloader do jogo “World of Warcraft”.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aumento do uso legalizado por diversas empresas pode tornar difícil justificar a proibição do uso do BitTorrent.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67" name="Google Shape;367;p37"/>
          <p:cNvGrpSpPr/>
          <p:nvPr/>
        </p:nvGrpSpPr>
        <p:grpSpPr>
          <a:xfrm>
            <a:off x="0" y="4963500"/>
            <a:ext cx="9143999" cy="180009"/>
            <a:chOff x="0" y="4963500"/>
            <a:chExt cx="9143999" cy="180009"/>
          </a:xfrm>
        </p:grpSpPr>
        <p:sp>
          <p:nvSpPr>
            <p:cNvPr id="368" name="Google Shape;368;p37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69" name="Google Shape;369;p37"/>
            <p:cNvGrpSpPr/>
            <p:nvPr/>
          </p:nvGrpSpPr>
          <p:grpSpPr>
            <a:xfrm>
              <a:off x="8564415" y="4963500"/>
              <a:ext cx="579584" cy="180009"/>
              <a:chOff x="8276100" y="4873500"/>
              <a:chExt cx="867900" cy="270000"/>
            </a:xfrm>
          </p:grpSpPr>
          <p:sp>
            <p:nvSpPr>
              <p:cNvPr id="370" name="Google Shape;370;p37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371" name="Google Shape;371;p37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372" name="Google Shape;37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3275" y="946374"/>
            <a:ext cx="3289725" cy="1708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34900" y="2891724"/>
            <a:ext cx="3906476" cy="1834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8"/>
          <p:cNvSpPr txBox="1"/>
          <p:nvPr/>
        </p:nvSpPr>
        <p:spPr>
          <a:xfrm>
            <a:off x="0" y="150"/>
            <a:ext cx="9144000" cy="49635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45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i="0" lang="pt-BR" sz="55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Considerações finais</a:t>
            </a:r>
            <a:endParaRPr b="1" i="0" sz="55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79" name="Google Shape;379;p38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380" name="Google Shape;380;p38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81" name="Google Shape;381;p38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382" name="Google Shape;382;p38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383" name="Google Shape;383;p38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9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Considerações finais</a:t>
            </a:r>
            <a:endParaRPr b="1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9" name="Google Shape;389;p39"/>
          <p:cNvSpPr txBox="1"/>
          <p:nvPr/>
        </p:nvSpPr>
        <p:spPr>
          <a:xfrm>
            <a:off x="0" y="720150"/>
            <a:ext cx="4968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27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Contribuições para 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tráfego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na internet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principalmente nos quesitos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performance de download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base para disseminação de arquivos grandes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Pelo fato de ser usado em larga escala para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pirataria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o BitTorrent constantemente sofre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ataques judiciais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de produtores de conteúdo audiovisual.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Discussão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Afinal, o BitTorrent é uma tecnologia neutra?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90" name="Google Shape;390;p39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391" name="Google Shape;391;p39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92" name="Google Shape;392;p39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393" name="Google Shape;393;p39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394" name="Google Shape;394;p39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395" name="Google Shape;39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1825" y="896575"/>
            <a:ext cx="3317375" cy="199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21825" y="3065112"/>
            <a:ext cx="3317375" cy="17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0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pt-BR" sz="25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Bibliografia</a:t>
            </a:r>
            <a:endParaRPr b="1" i="0" sz="25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2" name="Google Shape;402;p40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ALECRIN, Emerson. BitTorrent: o que é e como funciona?.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InfoWester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Disponível em: </a:t>
            </a:r>
            <a:r>
              <a:rPr lang="pt-BR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https://www.infowester.com/bittorrent.php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Acesso em 05 dez. 2021.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HEMPEL, Jessi. The Inside Story of BitTorrent’s Bizarre Collapse.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Wired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Disponível em: </a:t>
            </a:r>
            <a:r>
              <a:rPr lang="pt-BR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https://www.wired.com/2017/01/the-inside-story-of-bittorrents-bizarre-collapse/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Acesso em 03 dez. 2021.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JOHNSEN, Jahn Arne; KARLSEN, Lars Erik; BIRKELAND, Sebjørn Sæther.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Peer-to-peer networking with BitTorrent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Department of Telematics, NTNU, 2005.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LIMA, Ramalho. The Pirate Bay renova domínio principal até 2030. 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TecMundo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Disponível em: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https://www.tecmundo.com.br/internet/198386-the-pirate-bay-renova-dominio-principal-2030.htm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Acesso em: 05 dez. 2021.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03" name="Google Shape;403;p40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404" name="Google Shape;404;p40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05" name="Google Shape;405;p40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406" name="Google Shape;406;p40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407" name="Google Shape;407;p40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1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pt-BR" sz="25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Bibliografia</a:t>
            </a:r>
            <a:endParaRPr b="1" i="0" sz="25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3" name="Google Shape;413;p41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LOOPER, Christian de. History of The Pirate Bay: Internet Outlaw or Internet File-Sharing Freedom Fighter?.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Tech Times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Disponível em: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https://www.techtimes.com/articles/22362/20141217/history-pirate-bay.htm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Acesso em 05 dez. 2021.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MARIN, Jorge.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Pirate Bay não pode ser parado, diz cofundador do site.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TecMundo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Disponível em: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https://www.tecmundo.com.br/internet/229534-the-pirate-bay-nao-parado-diz-cofundador-site.htm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Acesso em: 06 dez. 2021.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Visually.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History of BitTorrent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Disponível em: </a:t>
            </a:r>
            <a:r>
              <a:rPr lang="pt-BR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https://visual.ly/community/Infographics/technology/history-bittorrent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Acesso em 02 dez. 2021.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14" name="Google Shape;414;p41"/>
          <p:cNvGrpSpPr/>
          <p:nvPr/>
        </p:nvGrpSpPr>
        <p:grpSpPr>
          <a:xfrm>
            <a:off x="0" y="4963500"/>
            <a:ext cx="9143999" cy="180009"/>
            <a:chOff x="0" y="4963500"/>
            <a:chExt cx="9143999" cy="180009"/>
          </a:xfrm>
        </p:grpSpPr>
        <p:sp>
          <p:nvSpPr>
            <p:cNvPr id="415" name="Google Shape;415;p41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16" name="Google Shape;416;p41"/>
            <p:cNvGrpSpPr/>
            <p:nvPr/>
          </p:nvGrpSpPr>
          <p:grpSpPr>
            <a:xfrm>
              <a:off x="8564415" y="4963500"/>
              <a:ext cx="579584" cy="180009"/>
              <a:chOff x="8276100" y="4873500"/>
              <a:chExt cx="867900" cy="270000"/>
            </a:xfrm>
          </p:grpSpPr>
          <p:sp>
            <p:nvSpPr>
              <p:cNvPr id="417" name="Google Shape;417;p41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418" name="Google Shape;418;p41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/>
          <p:nvPr/>
        </p:nvSpPr>
        <p:spPr>
          <a:xfrm>
            <a:off x="0" y="720150"/>
            <a:ext cx="54399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27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O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protocolo BitTorrent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é um sistema par-a-par utilizado para compartilhamento de arquivos que foi lançado em 2 de julho de 2001.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Foi projetado pelo programador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Bram Cohen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motivado por sua frustração com a lentidão dos downloads.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5" name="Google Shape;95;p15"/>
          <p:cNvGrpSpPr/>
          <p:nvPr/>
        </p:nvGrpSpPr>
        <p:grpSpPr>
          <a:xfrm>
            <a:off x="0" y="4963500"/>
            <a:ext cx="9143999" cy="180009"/>
            <a:chOff x="0" y="4963500"/>
            <a:chExt cx="9143999" cy="180009"/>
          </a:xfrm>
        </p:grpSpPr>
        <p:sp>
          <p:nvSpPr>
            <p:cNvPr id="96" name="Google Shape;96;p15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97" name="Google Shape;97;p15"/>
            <p:cNvGrpSpPr/>
            <p:nvPr/>
          </p:nvGrpSpPr>
          <p:grpSpPr>
            <a:xfrm>
              <a:off x="8564415" y="4963500"/>
              <a:ext cx="579584" cy="180009"/>
              <a:chOff x="8276100" y="4873500"/>
              <a:chExt cx="867900" cy="270000"/>
            </a:xfrm>
          </p:grpSpPr>
          <p:sp>
            <p:nvSpPr>
              <p:cNvPr id="98" name="Google Shape;98;p15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99" name="Google Shape;99;p15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00" name="Google Shape;100;p15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Introdução</a:t>
            </a:r>
            <a:endParaRPr b="0" i="0" sz="1000" u="none" cap="none" strike="noStrike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Protocolo BitTorrent</a:t>
            </a:r>
            <a:endParaRPr b="1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1" name="Google Shape;101;p15"/>
          <p:cNvGrpSpPr/>
          <p:nvPr/>
        </p:nvGrpSpPr>
        <p:grpSpPr>
          <a:xfrm>
            <a:off x="5994975" y="1585425"/>
            <a:ext cx="2512800" cy="2512800"/>
            <a:chOff x="5712750" y="1319175"/>
            <a:chExt cx="2512800" cy="2512800"/>
          </a:xfrm>
        </p:grpSpPr>
        <p:grpSp>
          <p:nvGrpSpPr>
            <p:cNvPr id="102" name="Google Shape;102;p15"/>
            <p:cNvGrpSpPr/>
            <p:nvPr/>
          </p:nvGrpSpPr>
          <p:grpSpPr>
            <a:xfrm>
              <a:off x="5712750" y="1319175"/>
              <a:ext cx="608700" cy="608700"/>
              <a:chOff x="5712750" y="1319175"/>
              <a:chExt cx="608700" cy="608700"/>
            </a:xfrm>
          </p:grpSpPr>
          <p:sp>
            <p:nvSpPr>
              <p:cNvPr id="103" name="Google Shape;103;p15"/>
              <p:cNvSpPr/>
              <p:nvPr/>
            </p:nvSpPr>
            <p:spPr>
              <a:xfrm>
                <a:off x="5712750" y="1319175"/>
                <a:ext cx="608700" cy="608700"/>
              </a:xfrm>
              <a:prstGeom prst="ellipse">
                <a:avLst/>
              </a:prstGeom>
              <a:solidFill>
                <a:srgbClr val="1C40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04" name="Google Shape;104;p15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5864100" y="1470525"/>
                <a:ext cx="306000" cy="306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05" name="Google Shape;105;p15"/>
            <p:cNvGrpSpPr/>
            <p:nvPr/>
          </p:nvGrpSpPr>
          <p:grpSpPr>
            <a:xfrm>
              <a:off x="7616850" y="1319175"/>
              <a:ext cx="608700" cy="608700"/>
              <a:chOff x="5712750" y="1319175"/>
              <a:chExt cx="608700" cy="608700"/>
            </a:xfrm>
          </p:grpSpPr>
          <p:sp>
            <p:nvSpPr>
              <p:cNvPr id="106" name="Google Shape;106;p15"/>
              <p:cNvSpPr/>
              <p:nvPr/>
            </p:nvSpPr>
            <p:spPr>
              <a:xfrm>
                <a:off x="5712750" y="1319175"/>
                <a:ext cx="608700" cy="608700"/>
              </a:xfrm>
              <a:prstGeom prst="ellipse">
                <a:avLst/>
              </a:prstGeom>
              <a:solidFill>
                <a:srgbClr val="1C40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07" name="Google Shape;107;p15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5864100" y="1470525"/>
                <a:ext cx="306000" cy="306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08" name="Google Shape;108;p15"/>
            <p:cNvGrpSpPr/>
            <p:nvPr/>
          </p:nvGrpSpPr>
          <p:grpSpPr>
            <a:xfrm>
              <a:off x="5712750" y="3223275"/>
              <a:ext cx="608700" cy="608700"/>
              <a:chOff x="5712750" y="1319175"/>
              <a:chExt cx="608700" cy="608700"/>
            </a:xfrm>
          </p:grpSpPr>
          <p:sp>
            <p:nvSpPr>
              <p:cNvPr id="109" name="Google Shape;109;p15"/>
              <p:cNvSpPr/>
              <p:nvPr/>
            </p:nvSpPr>
            <p:spPr>
              <a:xfrm>
                <a:off x="5712750" y="1319175"/>
                <a:ext cx="608700" cy="608700"/>
              </a:xfrm>
              <a:prstGeom prst="ellipse">
                <a:avLst/>
              </a:prstGeom>
              <a:solidFill>
                <a:srgbClr val="1C40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10" name="Google Shape;110;p15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5864100" y="1470525"/>
                <a:ext cx="306000" cy="306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11" name="Google Shape;111;p15"/>
            <p:cNvGrpSpPr/>
            <p:nvPr/>
          </p:nvGrpSpPr>
          <p:grpSpPr>
            <a:xfrm>
              <a:off x="7616850" y="3223275"/>
              <a:ext cx="608700" cy="608700"/>
              <a:chOff x="5712750" y="1319175"/>
              <a:chExt cx="608700" cy="608700"/>
            </a:xfrm>
          </p:grpSpPr>
          <p:sp>
            <p:nvSpPr>
              <p:cNvPr id="112" name="Google Shape;112;p15"/>
              <p:cNvSpPr/>
              <p:nvPr/>
            </p:nvSpPr>
            <p:spPr>
              <a:xfrm>
                <a:off x="5712750" y="1319175"/>
                <a:ext cx="608700" cy="608700"/>
              </a:xfrm>
              <a:prstGeom prst="ellipse">
                <a:avLst/>
              </a:prstGeom>
              <a:solidFill>
                <a:srgbClr val="1C40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13" name="Google Shape;113;p15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5864100" y="1470525"/>
                <a:ext cx="306000" cy="306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cxnSp>
          <p:nvCxnSpPr>
            <p:cNvPr id="114" name="Google Shape;114;p15"/>
            <p:cNvCxnSpPr>
              <a:stCxn id="103" idx="4"/>
              <a:endCxn id="109" idx="0"/>
            </p:cNvCxnSpPr>
            <p:nvPr/>
          </p:nvCxnSpPr>
          <p:spPr>
            <a:xfrm>
              <a:off x="6017100" y="1927875"/>
              <a:ext cx="0" cy="1295400"/>
            </a:xfrm>
            <a:prstGeom prst="straightConnector1">
              <a:avLst/>
            </a:prstGeom>
            <a:noFill/>
            <a:ln cap="flat" cmpd="sng" w="19050">
              <a:solidFill>
                <a:srgbClr val="79A9D0"/>
              </a:solidFill>
              <a:prstDash val="solid"/>
              <a:round/>
              <a:headEnd len="med" w="med" type="triangle"/>
              <a:tailEnd len="med" w="med" type="triangle"/>
            </a:ln>
          </p:spPr>
        </p:cxnSp>
        <p:cxnSp>
          <p:nvCxnSpPr>
            <p:cNvPr id="115" name="Google Shape;115;p15"/>
            <p:cNvCxnSpPr>
              <a:stCxn id="103" idx="6"/>
              <a:endCxn id="106" idx="2"/>
            </p:cNvCxnSpPr>
            <p:nvPr/>
          </p:nvCxnSpPr>
          <p:spPr>
            <a:xfrm>
              <a:off x="6321450" y="1623525"/>
              <a:ext cx="1295400" cy="0"/>
            </a:xfrm>
            <a:prstGeom prst="straightConnector1">
              <a:avLst/>
            </a:prstGeom>
            <a:noFill/>
            <a:ln cap="flat" cmpd="sng" w="19050">
              <a:solidFill>
                <a:srgbClr val="79A9D0"/>
              </a:solidFill>
              <a:prstDash val="solid"/>
              <a:round/>
              <a:headEnd len="med" w="med" type="triangle"/>
              <a:tailEnd len="med" w="med" type="triangle"/>
            </a:ln>
          </p:spPr>
        </p:cxnSp>
        <p:cxnSp>
          <p:nvCxnSpPr>
            <p:cNvPr id="116" name="Google Shape;116;p15"/>
            <p:cNvCxnSpPr>
              <a:stCxn id="106" idx="4"/>
              <a:endCxn id="112" idx="0"/>
            </p:cNvCxnSpPr>
            <p:nvPr/>
          </p:nvCxnSpPr>
          <p:spPr>
            <a:xfrm>
              <a:off x="7921200" y="1927875"/>
              <a:ext cx="0" cy="1295400"/>
            </a:xfrm>
            <a:prstGeom prst="straightConnector1">
              <a:avLst/>
            </a:prstGeom>
            <a:noFill/>
            <a:ln cap="flat" cmpd="sng" w="19050">
              <a:solidFill>
                <a:srgbClr val="79A9D0"/>
              </a:solidFill>
              <a:prstDash val="solid"/>
              <a:round/>
              <a:headEnd len="med" w="med" type="triangle"/>
              <a:tailEnd len="med" w="med" type="triangle"/>
            </a:ln>
          </p:spPr>
        </p:cxnSp>
        <p:cxnSp>
          <p:nvCxnSpPr>
            <p:cNvPr id="117" name="Google Shape;117;p15"/>
            <p:cNvCxnSpPr>
              <a:stCxn id="109" idx="6"/>
              <a:endCxn id="112" idx="2"/>
            </p:cNvCxnSpPr>
            <p:nvPr/>
          </p:nvCxnSpPr>
          <p:spPr>
            <a:xfrm>
              <a:off x="6321450" y="3527625"/>
              <a:ext cx="1295400" cy="0"/>
            </a:xfrm>
            <a:prstGeom prst="straightConnector1">
              <a:avLst/>
            </a:prstGeom>
            <a:noFill/>
            <a:ln cap="flat" cmpd="sng" w="19050">
              <a:solidFill>
                <a:srgbClr val="79A9D0"/>
              </a:solidFill>
              <a:prstDash val="solid"/>
              <a:round/>
              <a:headEnd len="med" w="med" type="triangle"/>
              <a:tailEnd len="med" w="med" type="triangle"/>
            </a:ln>
          </p:spPr>
        </p:cxnSp>
        <p:cxnSp>
          <p:nvCxnSpPr>
            <p:cNvPr id="118" name="Google Shape;118;p15"/>
            <p:cNvCxnSpPr>
              <a:stCxn id="103" idx="5"/>
              <a:endCxn id="112" idx="1"/>
            </p:cNvCxnSpPr>
            <p:nvPr/>
          </p:nvCxnSpPr>
          <p:spPr>
            <a:xfrm>
              <a:off x="6232308" y="1838733"/>
              <a:ext cx="1473600" cy="1473600"/>
            </a:xfrm>
            <a:prstGeom prst="straightConnector1">
              <a:avLst/>
            </a:prstGeom>
            <a:noFill/>
            <a:ln cap="flat" cmpd="sng" w="19050">
              <a:solidFill>
                <a:srgbClr val="79A9D0"/>
              </a:solidFill>
              <a:prstDash val="solid"/>
              <a:round/>
              <a:headEnd len="med" w="med" type="triangle"/>
              <a:tailEnd len="med" w="med" type="triangle"/>
            </a:ln>
          </p:spPr>
        </p:cxnSp>
        <p:cxnSp>
          <p:nvCxnSpPr>
            <p:cNvPr id="119" name="Google Shape;119;p15"/>
            <p:cNvCxnSpPr>
              <a:stCxn id="109" idx="7"/>
              <a:endCxn id="106" idx="3"/>
            </p:cNvCxnSpPr>
            <p:nvPr/>
          </p:nvCxnSpPr>
          <p:spPr>
            <a:xfrm flipH="1" rot="10800000">
              <a:off x="6232308" y="1838817"/>
              <a:ext cx="1473600" cy="1473600"/>
            </a:xfrm>
            <a:prstGeom prst="straightConnector1">
              <a:avLst/>
            </a:prstGeom>
            <a:noFill/>
            <a:ln cap="flat" cmpd="sng" w="19050">
              <a:solidFill>
                <a:srgbClr val="79A9D0"/>
              </a:solidFill>
              <a:prstDash val="solid"/>
              <a:round/>
              <a:headEnd len="med" w="med" type="triangle"/>
              <a:tailEnd len="med" w="med" type="triangle"/>
            </a:ln>
          </p:spPr>
        </p:cxn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2"/>
          <p:cNvSpPr txBox="1"/>
          <p:nvPr/>
        </p:nvSpPr>
        <p:spPr>
          <a:xfrm>
            <a:off x="0" y="150"/>
            <a:ext cx="9144000" cy="49635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45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i="0" lang="pt-BR" sz="55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Dúvidas e comentários</a:t>
            </a:r>
            <a:endParaRPr b="1" i="0" sz="55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24" name="Google Shape;424;p42"/>
          <p:cNvGrpSpPr/>
          <p:nvPr/>
        </p:nvGrpSpPr>
        <p:grpSpPr>
          <a:xfrm>
            <a:off x="0" y="4963500"/>
            <a:ext cx="9143999" cy="180009"/>
            <a:chOff x="0" y="4963500"/>
            <a:chExt cx="9143999" cy="180009"/>
          </a:xfrm>
        </p:grpSpPr>
        <p:sp>
          <p:nvSpPr>
            <p:cNvPr id="425" name="Google Shape;425;p42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26" name="Google Shape;426;p42"/>
            <p:cNvGrpSpPr/>
            <p:nvPr/>
          </p:nvGrpSpPr>
          <p:grpSpPr>
            <a:xfrm>
              <a:off x="8564415" y="4963500"/>
              <a:ext cx="579584" cy="180009"/>
              <a:chOff x="8276100" y="4873500"/>
              <a:chExt cx="867900" cy="270000"/>
            </a:xfrm>
          </p:grpSpPr>
          <p:sp>
            <p:nvSpPr>
              <p:cNvPr id="427" name="Google Shape;427;p42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428" name="Google Shape;428;p4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3" name="Google Shape;433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826" y="332035"/>
            <a:ext cx="1289677" cy="523326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43"/>
          <p:cNvSpPr txBox="1"/>
          <p:nvPr/>
        </p:nvSpPr>
        <p:spPr>
          <a:xfrm>
            <a:off x="2187050" y="0"/>
            <a:ext cx="4770000" cy="118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000" u="none" cap="none" strike="noStrike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Universidade Federal de Lavras</a:t>
            </a:r>
            <a:endParaRPr b="0" i="0" sz="1000" u="none" cap="none" strike="noStrike">
              <a:solidFill>
                <a:srgbClr val="1C405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000" u="none" cap="none" strike="noStrike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Departamento de Ciência da Computação</a:t>
            </a:r>
            <a:endParaRPr b="0" i="0" sz="1000" u="none" cap="none" strike="noStrike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000" u="none" cap="none" strike="noStrike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Bacharelado em Ciência da Computação</a:t>
            </a:r>
            <a:endParaRPr b="0" i="0" sz="1000" u="none" cap="none" strike="noStrike">
              <a:solidFill>
                <a:srgbClr val="1C405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435" name="Google Shape;435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42299" y="226775"/>
            <a:ext cx="1438875" cy="733825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43"/>
          <p:cNvSpPr txBox="1"/>
          <p:nvPr/>
        </p:nvSpPr>
        <p:spPr>
          <a:xfrm>
            <a:off x="0" y="1187396"/>
            <a:ext cx="9144000" cy="39561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00"/>
              <a:buFont typeface="Arial"/>
              <a:buNone/>
            </a:pPr>
            <a:r>
              <a:rPr b="1" i="0" lang="pt-BR" sz="3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Obrigado!</a:t>
            </a:r>
            <a:endParaRPr b="1" i="0" sz="39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6"/>
          <p:cNvSpPr txBox="1"/>
          <p:nvPr/>
        </p:nvSpPr>
        <p:spPr>
          <a:xfrm>
            <a:off x="3244025" y="720150"/>
            <a:ext cx="59001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27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O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software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 BitTorrent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,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também desenvolvido por 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Bram Cohen,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é o cliente mais antigo do protocolo homônimo já que ambos foram lançados no mesmo dia.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É bastante utilizado para pirataria, porém também há compartilhamento de conteúdo legal.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O software foi “fundido” com seu antigo concorrente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µTorrent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25" name="Google Shape;125;p16"/>
          <p:cNvGrpSpPr/>
          <p:nvPr/>
        </p:nvGrpSpPr>
        <p:grpSpPr>
          <a:xfrm>
            <a:off x="0" y="4963500"/>
            <a:ext cx="9143999" cy="180009"/>
            <a:chOff x="0" y="4963500"/>
            <a:chExt cx="9143999" cy="180009"/>
          </a:xfrm>
        </p:grpSpPr>
        <p:sp>
          <p:nvSpPr>
            <p:cNvPr id="126" name="Google Shape;126;p16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27" name="Google Shape;127;p16"/>
            <p:cNvGrpSpPr/>
            <p:nvPr/>
          </p:nvGrpSpPr>
          <p:grpSpPr>
            <a:xfrm>
              <a:off x="8564415" y="4963500"/>
              <a:ext cx="579584" cy="180009"/>
              <a:chOff x="8276100" y="4873500"/>
              <a:chExt cx="867900" cy="270000"/>
            </a:xfrm>
          </p:grpSpPr>
          <p:sp>
            <p:nvSpPr>
              <p:cNvPr id="128" name="Google Shape;128;p16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129" name="Google Shape;129;p16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30" name="Google Shape;130;p16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Introdução</a:t>
            </a:r>
            <a:endParaRPr b="0" i="0" sz="1000" u="none" cap="none" strike="noStrike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Software</a:t>
            </a: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BitTorrent</a:t>
            </a:r>
            <a:endParaRPr b="1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1" name="Google Shape;13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000" y="1969933"/>
            <a:ext cx="2794035" cy="157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7"/>
          <p:cNvSpPr txBox="1"/>
          <p:nvPr/>
        </p:nvSpPr>
        <p:spPr>
          <a:xfrm>
            <a:off x="3466950" y="720150"/>
            <a:ext cx="56772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27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A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empresa BitTorrent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foi fundada por Bram Cohen e Ashwin Navin em 22 de setembro de 2004.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É responsável pela manutenção e evolução do protocolo BitTorrent e por alguns clientes como µTorrent e BitTorrent.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37" name="Google Shape;137;p17"/>
          <p:cNvGrpSpPr/>
          <p:nvPr/>
        </p:nvGrpSpPr>
        <p:grpSpPr>
          <a:xfrm>
            <a:off x="0" y="4963500"/>
            <a:ext cx="9143999" cy="180009"/>
            <a:chOff x="0" y="4963500"/>
            <a:chExt cx="9143999" cy="180009"/>
          </a:xfrm>
        </p:grpSpPr>
        <p:sp>
          <p:nvSpPr>
            <p:cNvPr id="138" name="Google Shape;138;p17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39" name="Google Shape;139;p17"/>
            <p:cNvGrpSpPr/>
            <p:nvPr/>
          </p:nvGrpSpPr>
          <p:grpSpPr>
            <a:xfrm>
              <a:off x="8564415" y="4963500"/>
              <a:ext cx="579584" cy="180009"/>
              <a:chOff x="8276100" y="4873500"/>
              <a:chExt cx="867900" cy="270000"/>
            </a:xfrm>
          </p:grpSpPr>
          <p:sp>
            <p:nvSpPr>
              <p:cNvPr id="140" name="Google Shape;140;p17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141" name="Google Shape;141;p17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42" name="Google Shape;142;p17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Introdução</a:t>
            </a:r>
            <a:endParaRPr b="0" i="0" sz="1000" u="none" cap="none" strike="noStrike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Empresa</a:t>
            </a: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BitTorrent</a:t>
            </a:r>
            <a:endParaRPr b="1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3" name="Google Shape;14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000" y="2408725"/>
            <a:ext cx="3016950" cy="86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8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Introdução</a:t>
            </a:r>
            <a:endParaRPr b="0" i="0" sz="1000" u="none" cap="none" strike="noStrike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Assuntos abordados</a:t>
            </a:r>
            <a:endParaRPr b="1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" name="Google Shape;149;p18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Como funciona o protocolo BitTorrent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História do protocolo BitTorrent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História da empresa BitTorrent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Ferramentas e sites que incorporam o protocolo</a:t>
            </a:r>
            <a:endParaRPr b="0" i="0" sz="14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0" name="Google Shape;150;p18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151" name="Google Shape;151;p18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52" name="Google Shape;152;p18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153" name="Google Shape;153;p18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154" name="Google Shape;154;p18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55" name="Google Shape;155;p18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9"/>
          <p:cNvSpPr txBox="1"/>
          <p:nvPr/>
        </p:nvSpPr>
        <p:spPr>
          <a:xfrm>
            <a:off x="0" y="150"/>
            <a:ext cx="9144000" cy="49635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45000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b="1" lang="pt-BR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Como funciona o protocolo BitTorrent</a:t>
            </a:r>
            <a:endParaRPr b="1" i="0" sz="55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61" name="Google Shape;161;p19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162" name="Google Shape;162;p19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63" name="Google Shape;163;p19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164" name="Google Shape;164;p19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165" name="Google Shape;165;p19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Como funciona o protocolo BitTorrent</a:t>
            </a:r>
            <a:endParaRPr b="0" i="0" sz="1000" u="none" cap="none" strike="noStrike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Torrent</a:t>
            </a:r>
            <a:endParaRPr b="1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" name="Google Shape;171;p20"/>
          <p:cNvSpPr txBox="1"/>
          <p:nvPr/>
        </p:nvSpPr>
        <p:spPr>
          <a:xfrm>
            <a:off x="0" y="720150"/>
            <a:ext cx="61626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Trata-se de um arquivo pequeno (normalmente, possui apenas alguns kilobytes) e simples, mas que contém as informações necessárias ao compartilhamento, como tamanho em bytes do conteúdo a ser compartilhado, dados que confirmam a integridade deste, endereços de trackers (servidor que orienta a comunicação do compartilhamento, conceito abordado mais abaixo), entre outros.</a:t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72" name="Google Shape;172;p20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173" name="Google Shape;173;p20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74" name="Google Shape;174;p20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175" name="Google Shape;175;p20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176" name="Google Shape;176;p20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177" name="Google Shape;17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2225" y="1233450"/>
            <a:ext cx="2676600" cy="26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Como funciona o protocolo BitTorrent</a:t>
            </a:r>
            <a:endParaRPr b="0" i="0" sz="1000" u="none" cap="none" strike="noStrike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Torrent</a:t>
            </a:r>
            <a:endParaRPr b="1" i="0" sz="2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3" name="Google Shape;183;p21"/>
          <p:cNvSpPr txBox="1"/>
          <p:nvPr/>
        </p:nvSpPr>
        <p:spPr>
          <a:xfrm>
            <a:off x="0" y="720150"/>
            <a:ext cx="61626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●"/>
            </a:pP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announce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informa qual o tracker que trata da distribuição do arquivo;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announce-list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informa eventuais trackers auxiliares;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comment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um comentário qualquer inserido pelo criador do torrent;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created by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informa com qual software o torrent foi criado;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info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contém todos os dados referentes ao arquivo, como nome, tamanho, código de verificação de integridade (hash), etc.</a:t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4" name="Google Shape;184;p21"/>
          <p:cNvGrpSpPr/>
          <p:nvPr/>
        </p:nvGrpSpPr>
        <p:grpSpPr>
          <a:xfrm>
            <a:off x="0" y="4963500"/>
            <a:ext cx="9143999" cy="180009"/>
            <a:chOff x="0" y="4963500"/>
            <a:chExt cx="9143999" cy="180009"/>
          </a:xfrm>
        </p:grpSpPr>
        <p:sp>
          <p:nvSpPr>
            <p:cNvPr id="185" name="Google Shape;185;p21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8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história do BitTorrent</a:t>
              </a:r>
              <a:endParaRPr b="0" i="0" sz="7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86" name="Google Shape;186;p21"/>
            <p:cNvGrpSpPr/>
            <p:nvPr/>
          </p:nvGrpSpPr>
          <p:grpSpPr>
            <a:xfrm>
              <a:off x="8564415" y="4963500"/>
              <a:ext cx="579584" cy="180009"/>
              <a:chOff x="8276100" y="4873500"/>
              <a:chExt cx="867900" cy="270000"/>
            </a:xfrm>
          </p:grpSpPr>
          <p:sp>
            <p:nvSpPr>
              <p:cNvPr id="187" name="Google Shape;187;p21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pic>
            <p:nvPicPr>
              <p:cNvPr id="188" name="Google Shape;188;p21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189" name="Google Shape;18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2225" y="1233450"/>
            <a:ext cx="2676600" cy="26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